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06ADFF-4F4B-43A0-AC69-44FC9EE46FBF}" v="6" dt="2025-01-13T05:39:28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54" d="100"/>
          <a:sy n="54" d="100"/>
        </p:scale>
        <p:origin x="108" y="2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iago Gutierrez" userId="a283235c35be309e" providerId="LiveId" clId="{A206ADFF-4F4B-43A0-AC69-44FC9EE46FBF}"/>
    <pc:docChg chg="custSel addSld modSld">
      <pc:chgData name="Santiago Gutierrez" userId="a283235c35be309e" providerId="LiveId" clId="{A206ADFF-4F4B-43A0-AC69-44FC9EE46FBF}" dt="2025-01-13T05:39:37.286" v="67" actId="14826"/>
      <pc:docMkLst>
        <pc:docMk/>
      </pc:docMkLst>
      <pc:sldChg chg="addSp delSp modSp new mod setBg">
        <pc:chgData name="Santiago Gutierrez" userId="a283235c35be309e" providerId="LiveId" clId="{A206ADFF-4F4B-43A0-AC69-44FC9EE46FBF}" dt="2025-01-13T05:39:37.286" v="67" actId="14826"/>
        <pc:sldMkLst>
          <pc:docMk/>
          <pc:sldMk cId="1543382132" sldId="264"/>
        </pc:sldMkLst>
        <pc:spChg chg="mod">
          <ac:chgData name="Santiago Gutierrez" userId="a283235c35be309e" providerId="LiveId" clId="{A206ADFF-4F4B-43A0-AC69-44FC9EE46FBF}" dt="2025-01-13T05:38:49.514" v="60" actId="26606"/>
          <ac:spMkLst>
            <pc:docMk/>
            <pc:sldMk cId="1543382132" sldId="264"/>
            <ac:spMk id="2" creationId="{40DE4B0E-A10E-220B-F370-58203A03EB81}"/>
          </ac:spMkLst>
        </pc:spChg>
        <pc:spChg chg="mod">
          <ac:chgData name="Santiago Gutierrez" userId="a283235c35be309e" providerId="LiveId" clId="{A206ADFF-4F4B-43A0-AC69-44FC9EE46FBF}" dt="2025-01-13T05:38:49.514" v="60" actId="26606"/>
          <ac:spMkLst>
            <pc:docMk/>
            <pc:sldMk cId="1543382132" sldId="264"/>
            <ac:spMk id="3" creationId="{151BD41F-E6D3-FCA5-73C3-AF11D2513B42}"/>
          </ac:spMkLst>
        </pc:spChg>
        <pc:spChg chg="add">
          <ac:chgData name="Santiago Gutierrez" userId="a283235c35be309e" providerId="LiveId" clId="{A206ADFF-4F4B-43A0-AC69-44FC9EE46FBF}" dt="2025-01-13T05:38:49.514" v="60" actId="26606"/>
          <ac:spMkLst>
            <pc:docMk/>
            <pc:sldMk cId="1543382132" sldId="264"/>
            <ac:spMk id="9" creationId="{04812C46-200A-4DEB-A05E-3ED6C68C2387}"/>
          </ac:spMkLst>
        </pc:spChg>
        <pc:spChg chg="add">
          <ac:chgData name="Santiago Gutierrez" userId="a283235c35be309e" providerId="LiveId" clId="{A206ADFF-4F4B-43A0-AC69-44FC9EE46FBF}" dt="2025-01-13T05:38:49.514" v="60" actId="26606"/>
          <ac:spMkLst>
            <pc:docMk/>
            <pc:sldMk cId="1543382132" sldId="264"/>
            <ac:spMk id="11" creationId="{D1EA859B-E555-4109-94F3-6700E046E008}"/>
          </ac:spMkLst>
        </pc:spChg>
        <pc:picChg chg="add del mod">
          <ac:chgData name="Santiago Gutierrez" userId="a283235c35be309e" providerId="LiveId" clId="{A206ADFF-4F4B-43A0-AC69-44FC9EE46FBF}" dt="2025-01-13T05:39:37.286" v="67" actId="14826"/>
          <ac:picMkLst>
            <pc:docMk/>
            <pc:sldMk cId="1543382132" sldId="264"/>
            <ac:picMk id="5" creationId="{1603B9D8-8D77-E695-6017-2E7DBC819BA6}"/>
          </ac:picMkLst>
        </pc:picChg>
        <pc:picChg chg="add del mod">
          <ac:chgData name="Santiago Gutierrez" userId="a283235c35be309e" providerId="LiveId" clId="{A206ADFF-4F4B-43A0-AC69-44FC9EE46FBF}" dt="2025-01-13T05:39:28.550" v="66"/>
          <ac:picMkLst>
            <pc:docMk/>
            <pc:sldMk cId="1543382132" sldId="264"/>
            <ac:picMk id="7170" creationId="{BC010043-6313-D7A2-7120-E93D4B5ED2D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2F440A-0DE8-4BA4-8BAA-82CCF5AE1D60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63882CC-235A-4E8B-8B1A-4834B6D43D4D}">
      <dgm:prSet/>
      <dgm:spPr/>
      <dgm:t>
        <a:bodyPr/>
        <a:lstStyle/>
        <a:p>
          <a:r>
            <a:rPr lang="en-US" b="1" i="0" baseline="0"/>
            <a:t>Diseño del entorno urbano en Unity:</a:t>
          </a:r>
          <a:r>
            <a:rPr lang="en-US" b="0" i="0" baseline="0"/>
            <a:t> Calles, pasos peatonales, semáforos y obstáculos.</a:t>
          </a:r>
          <a:endParaRPr lang="en-US"/>
        </a:p>
      </dgm:t>
    </dgm:pt>
    <dgm:pt modelId="{6D370733-7130-4AAC-ABBA-DEC342286FC1}" type="parTrans" cxnId="{A0F436E2-22D4-4C0B-BD24-C942914CCA5A}">
      <dgm:prSet/>
      <dgm:spPr/>
      <dgm:t>
        <a:bodyPr/>
        <a:lstStyle/>
        <a:p>
          <a:endParaRPr lang="en-US"/>
        </a:p>
      </dgm:t>
    </dgm:pt>
    <dgm:pt modelId="{E9FDEC3B-12B6-438E-840F-7F1AFF906CDA}" type="sibTrans" cxnId="{A0F436E2-22D4-4C0B-BD24-C942914CCA5A}">
      <dgm:prSet phldrT="01" phldr="0"/>
      <dgm:spPr/>
      <dgm:t>
        <a:bodyPr/>
        <a:lstStyle/>
        <a:p>
          <a:endParaRPr lang="en-US"/>
        </a:p>
      </dgm:t>
    </dgm:pt>
    <dgm:pt modelId="{40475FA8-DDED-4AC1-8196-E695645C3824}">
      <dgm:prSet/>
      <dgm:spPr/>
      <dgm:t>
        <a:bodyPr/>
        <a:lstStyle/>
        <a:p>
          <a:r>
            <a:rPr lang="en-US" b="1" i="0" baseline="0"/>
            <a:t>Programación de agentes autónomos:</a:t>
          </a:r>
          <a:r>
            <a:rPr lang="en-US" b="0" i="0" baseline="0"/>
            <a:t> Peatones y vehículos con comportamientos dinámicos y realistas.</a:t>
          </a:r>
          <a:endParaRPr lang="en-US"/>
        </a:p>
      </dgm:t>
    </dgm:pt>
    <dgm:pt modelId="{72EEE6EB-F5DD-45B3-A229-18C0D80CD033}" type="parTrans" cxnId="{16F94D2E-4434-436E-B3C2-2B3C5914988F}">
      <dgm:prSet/>
      <dgm:spPr/>
      <dgm:t>
        <a:bodyPr/>
        <a:lstStyle/>
        <a:p>
          <a:endParaRPr lang="en-US"/>
        </a:p>
      </dgm:t>
    </dgm:pt>
    <dgm:pt modelId="{2E35E1E4-13FB-48B6-AC2D-7A7532585C7B}" type="sibTrans" cxnId="{16F94D2E-4434-436E-B3C2-2B3C5914988F}">
      <dgm:prSet phldrT="02" phldr="0"/>
      <dgm:spPr/>
      <dgm:t>
        <a:bodyPr/>
        <a:lstStyle/>
        <a:p>
          <a:endParaRPr lang="en-US"/>
        </a:p>
      </dgm:t>
    </dgm:pt>
    <dgm:pt modelId="{6C91C301-C2CC-4B3C-8311-580242AB733F}">
      <dgm:prSet/>
      <dgm:spPr/>
      <dgm:t>
        <a:bodyPr/>
        <a:lstStyle/>
        <a:p>
          <a:r>
            <a:rPr lang="en-US" b="1" i="0" baseline="0"/>
            <a:t>Escenarios variables:</a:t>
          </a:r>
          <a:r>
            <a:rPr lang="en-US" b="0" i="0" baseline="0"/>
            <a:t> Semáforos funcionales y diferentes densidades de tráfico.</a:t>
          </a:r>
          <a:endParaRPr lang="en-US"/>
        </a:p>
      </dgm:t>
    </dgm:pt>
    <dgm:pt modelId="{D3FF742F-4A26-4ABC-A3AD-459BD178F0E9}" type="parTrans" cxnId="{C675C23D-69EC-451A-88BD-A2153E014B59}">
      <dgm:prSet/>
      <dgm:spPr/>
      <dgm:t>
        <a:bodyPr/>
        <a:lstStyle/>
        <a:p>
          <a:endParaRPr lang="en-US"/>
        </a:p>
      </dgm:t>
    </dgm:pt>
    <dgm:pt modelId="{F853C2DE-7C32-46B2-927E-B4C150F8C646}" type="sibTrans" cxnId="{C675C23D-69EC-451A-88BD-A2153E014B59}">
      <dgm:prSet phldrT="03" phldr="0"/>
      <dgm:spPr/>
      <dgm:t>
        <a:bodyPr/>
        <a:lstStyle/>
        <a:p>
          <a:endParaRPr lang="en-US"/>
        </a:p>
      </dgm:t>
    </dgm:pt>
    <dgm:pt modelId="{89DFEC6A-6696-4C71-A8E7-4791CBE53875}">
      <dgm:prSet/>
      <dgm:spPr/>
      <dgm:t>
        <a:bodyPr/>
        <a:lstStyle/>
        <a:p>
          <a:r>
            <a:rPr lang="en-US" b="1" i="0" baseline="0"/>
            <a:t>Análisis de datos:</a:t>
          </a:r>
          <a:r>
            <a:rPr lang="en-US" b="0" i="0" baseline="0"/>
            <a:t> Registro de métricas como tiempos de cruce, incidentes y flujos vehiculares. </a:t>
          </a:r>
          <a:endParaRPr lang="en-US"/>
        </a:p>
      </dgm:t>
    </dgm:pt>
    <dgm:pt modelId="{5A24BE3C-FB9F-430E-AB13-FF80B6F6B38E}" type="parTrans" cxnId="{974CF947-32FE-4E40-B195-0D8801912FC8}">
      <dgm:prSet/>
      <dgm:spPr/>
      <dgm:t>
        <a:bodyPr/>
        <a:lstStyle/>
        <a:p>
          <a:endParaRPr lang="en-US"/>
        </a:p>
      </dgm:t>
    </dgm:pt>
    <dgm:pt modelId="{65B13A21-158E-40AA-A635-1BFAEE514892}" type="sibTrans" cxnId="{974CF947-32FE-4E40-B195-0D8801912FC8}">
      <dgm:prSet phldrT="04" phldr="0"/>
      <dgm:spPr/>
      <dgm:t>
        <a:bodyPr/>
        <a:lstStyle/>
        <a:p>
          <a:endParaRPr lang="en-US"/>
        </a:p>
      </dgm:t>
    </dgm:pt>
    <dgm:pt modelId="{5CDF96DF-B493-4051-9333-0A3E077CE297}" type="pres">
      <dgm:prSet presAssocID="{E92F440A-0DE8-4BA4-8BAA-82CCF5AE1D60}" presName="diagram" presStyleCnt="0">
        <dgm:presLayoutVars>
          <dgm:dir/>
          <dgm:resizeHandles val="exact"/>
        </dgm:presLayoutVars>
      </dgm:prSet>
      <dgm:spPr/>
    </dgm:pt>
    <dgm:pt modelId="{1CA737E2-39FD-498B-9AC9-CAA8B548DD4B}" type="pres">
      <dgm:prSet presAssocID="{B63882CC-235A-4E8B-8B1A-4834B6D43D4D}" presName="node" presStyleLbl="node1" presStyleIdx="0" presStyleCnt="4">
        <dgm:presLayoutVars>
          <dgm:bulletEnabled val="1"/>
        </dgm:presLayoutVars>
      </dgm:prSet>
      <dgm:spPr/>
    </dgm:pt>
    <dgm:pt modelId="{5E143E0C-592F-4A0E-97B9-B5EEA8AD9381}" type="pres">
      <dgm:prSet presAssocID="{E9FDEC3B-12B6-438E-840F-7F1AFF906CDA}" presName="sibTrans" presStyleCnt="0"/>
      <dgm:spPr/>
    </dgm:pt>
    <dgm:pt modelId="{3D183A73-2AE6-42EE-AD2B-74C1486D4A27}" type="pres">
      <dgm:prSet presAssocID="{40475FA8-DDED-4AC1-8196-E695645C3824}" presName="node" presStyleLbl="node1" presStyleIdx="1" presStyleCnt="4">
        <dgm:presLayoutVars>
          <dgm:bulletEnabled val="1"/>
        </dgm:presLayoutVars>
      </dgm:prSet>
      <dgm:spPr/>
    </dgm:pt>
    <dgm:pt modelId="{55D37E21-B17A-4946-B51D-BCFE3FCD051A}" type="pres">
      <dgm:prSet presAssocID="{2E35E1E4-13FB-48B6-AC2D-7A7532585C7B}" presName="sibTrans" presStyleCnt="0"/>
      <dgm:spPr/>
    </dgm:pt>
    <dgm:pt modelId="{A5B8E4AA-86B5-4C8D-AA9E-C45557C3EF86}" type="pres">
      <dgm:prSet presAssocID="{6C91C301-C2CC-4B3C-8311-580242AB733F}" presName="node" presStyleLbl="node1" presStyleIdx="2" presStyleCnt="4">
        <dgm:presLayoutVars>
          <dgm:bulletEnabled val="1"/>
        </dgm:presLayoutVars>
      </dgm:prSet>
      <dgm:spPr/>
    </dgm:pt>
    <dgm:pt modelId="{ABA51378-896B-42C6-A1A6-5DDA3CFEB9DB}" type="pres">
      <dgm:prSet presAssocID="{F853C2DE-7C32-46B2-927E-B4C150F8C646}" presName="sibTrans" presStyleCnt="0"/>
      <dgm:spPr/>
    </dgm:pt>
    <dgm:pt modelId="{8707CFB7-45D8-4617-9533-E2D02762AC19}" type="pres">
      <dgm:prSet presAssocID="{89DFEC6A-6696-4C71-A8E7-4791CBE53875}" presName="node" presStyleLbl="node1" presStyleIdx="3" presStyleCnt="4">
        <dgm:presLayoutVars>
          <dgm:bulletEnabled val="1"/>
        </dgm:presLayoutVars>
      </dgm:prSet>
      <dgm:spPr/>
    </dgm:pt>
  </dgm:ptLst>
  <dgm:cxnLst>
    <dgm:cxn modelId="{475C6F0A-47BA-4FAF-90E3-A8415EAE62AA}" type="presOf" srcId="{B63882CC-235A-4E8B-8B1A-4834B6D43D4D}" destId="{1CA737E2-39FD-498B-9AC9-CAA8B548DD4B}" srcOrd="0" destOrd="0" presId="urn:microsoft.com/office/officeart/2005/8/layout/default"/>
    <dgm:cxn modelId="{AEE47716-5ECC-4378-91D3-CB27C0D0BDD4}" type="presOf" srcId="{6C91C301-C2CC-4B3C-8311-580242AB733F}" destId="{A5B8E4AA-86B5-4C8D-AA9E-C45557C3EF86}" srcOrd="0" destOrd="0" presId="urn:microsoft.com/office/officeart/2005/8/layout/default"/>
    <dgm:cxn modelId="{F4F8ED17-84A2-483E-963B-212152508F6D}" type="presOf" srcId="{89DFEC6A-6696-4C71-A8E7-4791CBE53875}" destId="{8707CFB7-45D8-4617-9533-E2D02762AC19}" srcOrd="0" destOrd="0" presId="urn:microsoft.com/office/officeart/2005/8/layout/default"/>
    <dgm:cxn modelId="{16F94D2E-4434-436E-B3C2-2B3C5914988F}" srcId="{E92F440A-0DE8-4BA4-8BAA-82CCF5AE1D60}" destId="{40475FA8-DDED-4AC1-8196-E695645C3824}" srcOrd="1" destOrd="0" parTransId="{72EEE6EB-F5DD-45B3-A229-18C0D80CD033}" sibTransId="{2E35E1E4-13FB-48B6-AC2D-7A7532585C7B}"/>
    <dgm:cxn modelId="{C675C23D-69EC-451A-88BD-A2153E014B59}" srcId="{E92F440A-0DE8-4BA4-8BAA-82CCF5AE1D60}" destId="{6C91C301-C2CC-4B3C-8311-580242AB733F}" srcOrd="2" destOrd="0" parTransId="{D3FF742F-4A26-4ABC-A3AD-459BD178F0E9}" sibTransId="{F853C2DE-7C32-46B2-927E-B4C150F8C646}"/>
    <dgm:cxn modelId="{974CF947-32FE-4E40-B195-0D8801912FC8}" srcId="{E92F440A-0DE8-4BA4-8BAA-82CCF5AE1D60}" destId="{89DFEC6A-6696-4C71-A8E7-4791CBE53875}" srcOrd="3" destOrd="0" parTransId="{5A24BE3C-FB9F-430E-AB13-FF80B6F6B38E}" sibTransId="{65B13A21-158E-40AA-A635-1BFAEE514892}"/>
    <dgm:cxn modelId="{8A5FF153-BDC9-477F-90A9-8E43F58D5C7D}" type="presOf" srcId="{E92F440A-0DE8-4BA4-8BAA-82CCF5AE1D60}" destId="{5CDF96DF-B493-4051-9333-0A3E077CE297}" srcOrd="0" destOrd="0" presId="urn:microsoft.com/office/officeart/2005/8/layout/default"/>
    <dgm:cxn modelId="{A0F436E2-22D4-4C0B-BD24-C942914CCA5A}" srcId="{E92F440A-0DE8-4BA4-8BAA-82CCF5AE1D60}" destId="{B63882CC-235A-4E8B-8B1A-4834B6D43D4D}" srcOrd="0" destOrd="0" parTransId="{6D370733-7130-4AAC-ABBA-DEC342286FC1}" sibTransId="{E9FDEC3B-12B6-438E-840F-7F1AFF906CDA}"/>
    <dgm:cxn modelId="{FF0325EF-D3DA-488F-B075-38FA306A7947}" type="presOf" srcId="{40475FA8-DDED-4AC1-8196-E695645C3824}" destId="{3D183A73-2AE6-42EE-AD2B-74C1486D4A27}" srcOrd="0" destOrd="0" presId="urn:microsoft.com/office/officeart/2005/8/layout/default"/>
    <dgm:cxn modelId="{533EFFF6-8A14-42D1-8875-44B2730F6E34}" type="presParOf" srcId="{5CDF96DF-B493-4051-9333-0A3E077CE297}" destId="{1CA737E2-39FD-498B-9AC9-CAA8B548DD4B}" srcOrd="0" destOrd="0" presId="urn:microsoft.com/office/officeart/2005/8/layout/default"/>
    <dgm:cxn modelId="{519DFF8E-7AEF-4A70-B764-558A07A35B20}" type="presParOf" srcId="{5CDF96DF-B493-4051-9333-0A3E077CE297}" destId="{5E143E0C-592F-4A0E-97B9-B5EEA8AD9381}" srcOrd="1" destOrd="0" presId="urn:microsoft.com/office/officeart/2005/8/layout/default"/>
    <dgm:cxn modelId="{1DE8307E-BE37-4732-B23D-13662D934DD3}" type="presParOf" srcId="{5CDF96DF-B493-4051-9333-0A3E077CE297}" destId="{3D183A73-2AE6-42EE-AD2B-74C1486D4A27}" srcOrd="2" destOrd="0" presId="urn:microsoft.com/office/officeart/2005/8/layout/default"/>
    <dgm:cxn modelId="{B5E4D6FD-6B62-4276-8952-54E4AACBA1DA}" type="presParOf" srcId="{5CDF96DF-B493-4051-9333-0A3E077CE297}" destId="{55D37E21-B17A-4946-B51D-BCFE3FCD051A}" srcOrd="3" destOrd="0" presId="urn:microsoft.com/office/officeart/2005/8/layout/default"/>
    <dgm:cxn modelId="{C8E5BCE3-9BC0-484D-8721-D13C8778D259}" type="presParOf" srcId="{5CDF96DF-B493-4051-9333-0A3E077CE297}" destId="{A5B8E4AA-86B5-4C8D-AA9E-C45557C3EF86}" srcOrd="4" destOrd="0" presId="urn:microsoft.com/office/officeart/2005/8/layout/default"/>
    <dgm:cxn modelId="{26C297D9-711C-4B0C-8D23-A35BE21916F3}" type="presParOf" srcId="{5CDF96DF-B493-4051-9333-0A3E077CE297}" destId="{ABA51378-896B-42C6-A1A6-5DDA3CFEB9DB}" srcOrd="5" destOrd="0" presId="urn:microsoft.com/office/officeart/2005/8/layout/default"/>
    <dgm:cxn modelId="{7CC6BE09-32FA-4D2A-B4D3-D40F4B8E5B49}" type="presParOf" srcId="{5CDF96DF-B493-4051-9333-0A3E077CE297}" destId="{8707CFB7-45D8-4617-9533-E2D02762AC19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13EE04-171F-402C-A479-2A5521DC477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75A624D-B4BD-4DA6-81F6-60648EDD033A}">
      <dgm:prSet/>
      <dgm:spPr/>
      <dgm:t>
        <a:bodyPr/>
        <a:lstStyle/>
        <a:p>
          <a:r>
            <a:rPr lang="en-US" b="1" i="0" baseline="0"/>
            <a:t>Tasa de incidentes:</a:t>
          </a:r>
          <a:r>
            <a:rPr lang="en-US" b="0" i="0" baseline="0"/>
            <a:t> Peatones atropellados o conflictos entre agentes.</a:t>
          </a:r>
          <a:endParaRPr lang="en-US"/>
        </a:p>
      </dgm:t>
    </dgm:pt>
    <dgm:pt modelId="{1028BDAB-24CB-4155-9B64-C6F3CE71A516}" type="parTrans" cxnId="{E1C7B9F1-4F2A-4F4E-B90C-A3243B693AF7}">
      <dgm:prSet/>
      <dgm:spPr/>
      <dgm:t>
        <a:bodyPr/>
        <a:lstStyle/>
        <a:p>
          <a:endParaRPr lang="en-US"/>
        </a:p>
      </dgm:t>
    </dgm:pt>
    <dgm:pt modelId="{5B64380A-A346-40F8-A42C-93EA430C7281}" type="sibTrans" cxnId="{E1C7B9F1-4F2A-4F4E-B90C-A3243B693AF7}">
      <dgm:prSet/>
      <dgm:spPr/>
      <dgm:t>
        <a:bodyPr/>
        <a:lstStyle/>
        <a:p>
          <a:endParaRPr lang="en-US"/>
        </a:p>
      </dgm:t>
    </dgm:pt>
    <dgm:pt modelId="{9C49AD4F-E7AD-4959-BDDB-22C7A41E7F0F}">
      <dgm:prSet/>
      <dgm:spPr/>
      <dgm:t>
        <a:bodyPr/>
        <a:lstStyle/>
        <a:p>
          <a:r>
            <a:rPr lang="en-US" b="1" i="0" baseline="0"/>
            <a:t>Tiempos de espera y cruce:</a:t>
          </a:r>
          <a:r>
            <a:rPr lang="en-US" b="0" i="0" baseline="0"/>
            <a:t> Medidos en pasos peatonales y cruces indebidos.</a:t>
          </a:r>
          <a:endParaRPr lang="en-US"/>
        </a:p>
      </dgm:t>
    </dgm:pt>
    <dgm:pt modelId="{4720F1BF-A899-4FA0-BBE7-6058EA35EB42}" type="parTrans" cxnId="{523530D5-0A11-4763-9AE2-92294C93C78F}">
      <dgm:prSet/>
      <dgm:spPr/>
      <dgm:t>
        <a:bodyPr/>
        <a:lstStyle/>
        <a:p>
          <a:endParaRPr lang="en-US"/>
        </a:p>
      </dgm:t>
    </dgm:pt>
    <dgm:pt modelId="{E4E91AFE-B503-4711-92DB-D616B085AB49}" type="sibTrans" cxnId="{523530D5-0A11-4763-9AE2-92294C93C78F}">
      <dgm:prSet/>
      <dgm:spPr/>
      <dgm:t>
        <a:bodyPr/>
        <a:lstStyle/>
        <a:p>
          <a:endParaRPr lang="en-US"/>
        </a:p>
      </dgm:t>
    </dgm:pt>
    <dgm:pt modelId="{5D669D03-5EF1-4450-89EC-778D6338D6E8}">
      <dgm:prSet/>
      <dgm:spPr/>
      <dgm:t>
        <a:bodyPr/>
        <a:lstStyle/>
        <a:p>
          <a:r>
            <a:rPr lang="en-US" b="1" i="0" baseline="0"/>
            <a:t>Eficiencia del tránsito:</a:t>
          </a:r>
          <a:r>
            <a:rPr lang="en-US" b="0" i="0" baseline="0"/>
            <a:t> Flujos vehiculares bajo diferentes condiciones.</a:t>
          </a:r>
          <a:endParaRPr lang="en-US"/>
        </a:p>
      </dgm:t>
    </dgm:pt>
    <dgm:pt modelId="{5D17F8B5-A403-4635-BD8F-D24A4400752B}" type="parTrans" cxnId="{1C1DEE77-61D6-4056-85F7-44CDA170A3C9}">
      <dgm:prSet/>
      <dgm:spPr/>
      <dgm:t>
        <a:bodyPr/>
        <a:lstStyle/>
        <a:p>
          <a:endParaRPr lang="en-US"/>
        </a:p>
      </dgm:t>
    </dgm:pt>
    <dgm:pt modelId="{3703A5E5-9E2F-4B83-B9AE-2B8F226C6B4E}" type="sibTrans" cxnId="{1C1DEE77-61D6-4056-85F7-44CDA170A3C9}">
      <dgm:prSet/>
      <dgm:spPr/>
      <dgm:t>
        <a:bodyPr/>
        <a:lstStyle/>
        <a:p>
          <a:endParaRPr lang="en-US"/>
        </a:p>
      </dgm:t>
    </dgm:pt>
    <dgm:pt modelId="{4F808100-397E-4B5A-AA54-6E8BC3378D44}">
      <dgm:prSet/>
      <dgm:spPr/>
      <dgm:t>
        <a:bodyPr/>
        <a:lstStyle/>
        <a:p>
          <a:r>
            <a:rPr lang="en-US" b="1" i="0" baseline="0"/>
            <a:t>Impacto de medidas de seguridad:</a:t>
          </a:r>
          <a:r>
            <a:rPr lang="en-US" b="0" i="0" baseline="0"/>
            <a:t> Comparación entre escenarios con y sin semáforos funcionales. </a:t>
          </a:r>
          <a:endParaRPr lang="en-US"/>
        </a:p>
      </dgm:t>
    </dgm:pt>
    <dgm:pt modelId="{109A9F96-26A2-4F42-BF34-F90E6A912D21}" type="parTrans" cxnId="{1263B2D7-A0A6-4801-817C-71684079FD08}">
      <dgm:prSet/>
      <dgm:spPr/>
      <dgm:t>
        <a:bodyPr/>
        <a:lstStyle/>
        <a:p>
          <a:endParaRPr lang="en-US"/>
        </a:p>
      </dgm:t>
    </dgm:pt>
    <dgm:pt modelId="{A0C5F1B9-D78F-4720-ADFF-79A6C5E83C36}" type="sibTrans" cxnId="{1263B2D7-A0A6-4801-817C-71684079FD08}">
      <dgm:prSet/>
      <dgm:spPr/>
      <dgm:t>
        <a:bodyPr/>
        <a:lstStyle/>
        <a:p>
          <a:endParaRPr lang="en-US"/>
        </a:p>
      </dgm:t>
    </dgm:pt>
    <dgm:pt modelId="{8F203ED1-ADF4-4246-AFBD-0436BBAF51B5}" type="pres">
      <dgm:prSet presAssocID="{7813EE04-171F-402C-A479-2A5521DC4772}" presName="linear" presStyleCnt="0">
        <dgm:presLayoutVars>
          <dgm:animLvl val="lvl"/>
          <dgm:resizeHandles val="exact"/>
        </dgm:presLayoutVars>
      </dgm:prSet>
      <dgm:spPr/>
    </dgm:pt>
    <dgm:pt modelId="{AE272AD9-7959-46A7-8030-E754F4D344B6}" type="pres">
      <dgm:prSet presAssocID="{B75A624D-B4BD-4DA6-81F6-60648EDD033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A05A424-C7C3-425E-B79E-3E1BD7A7A371}" type="pres">
      <dgm:prSet presAssocID="{5B64380A-A346-40F8-A42C-93EA430C7281}" presName="spacer" presStyleCnt="0"/>
      <dgm:spPr/>
    </dgm:pt>
    <dgm:pt modelId="{96270E49-AE2A-4584-8ED8-9E31D8FBB062}" type="pres">
      <dgm:prSet presAssocID="{9C49AD4F-E7AD-4959-BDDB-22C7A41E7F0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9F0F8D4-725D-4E8B-9499-080E991AF1F1}" type="pres">
      <dgm:prSet presAssocID="{E4E91AFE-B503-4711-92DB-D616B085AB49}" presName="spacer" presStyleCnt="0"/>
      <dgm:spPr/>
    </dgm:pt>
    <dgm:pt modelId="{0C346D26-DB91-4B73-868B-B4212B15CA29}" type="pres">
      <dgm:prSet presAssocID="{5D669D03-5EF1-4450-89EC-778D6338D6E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9F2B102-0468-4B08-9803-93FFCE22A4D2}" type="pres">
      <dgm:prSet presAssocID="{3703A5E5-9E2F-4B83-B9AE-2B8F226C6B4E}" presName="spacer" presStyleCnt="0"/>
      <dgm:spPr/>
    </dgm:pt>
    <dgm:pt modelId="{58AD7464-283E-4E85-A825-35EF94452B24}" type="pres">
      <dgm:prSet presAssocID="{4F808100-397E-4B5A-AA54-6E8BC3378D4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C68DE3F-4910-4C40-9E6B-5D8555DEB012}" type="presOf" srcId="{9C49AD4F-E7AD-4959-BDDB-22C7A41E7F0F}" destId="{96270E49-AE2A-4584-8ED8-9E31D8FBB062}" srcOrd="0" destOrd="0" presId="urn:microsoft.com/office/officeart/2005/8/layout/vList2"/>
    <dgm:cxn modelId="{D74EFE50-267C-46D3-80F8-1ACFAFC69435}" type="presOf" srcId="{5D669D03-5EF1-4450-89EC-778D6338D6E8}" destId="{0C346D26-DB91-4B73-868B-B4212B15CA29}" srcOrd="0" destOrd="0" presId="urn:microsoft.com/office/officeart/2005/8/layout/vList2"/>
    <dgm:cxn modelId="{1C1DEE77-61D6-4056-85F7-44CDA170A3C9}" srcId="{7813EE04-171F-402C-A479-2A5521DC4772}" destId="{5D669D03-5EF1-4450-89EC-778D6338D6E8}" srcOrd="2" destOrd="0" parTransId="{5D17F8B5-A403-4635-BD8F-D24A4400752B}" sibTransId="{3703A5E5-9E2F-4B83-B9AE-2B8F226C6B4E}"/>
    <dgm:cxn modelId="{4F0DACAA-F145-4A89-AD10-E5C06434800B}" type="presOf" srcId="{B75A624D-B4BD-4DA6-81F6-60648EDD033A}" destId="{AE272AD9-7959-46A7-8030-E754F4D344B6}" srcOrd="0" destOrd="0" presId="urn:microsoft.com/office/officeart/2005/8/layout/vList2"/>
    <dgm:cxn modelId="{BC15C0CE-9655-47F5-B275-AA5A3DC13313}" type="presOf" srcId="{7813EE04-171F-402C-A479-2A5521DC4772}" destId="{8F203ED1-ADF4-4246-AFBD-0436BBAF51B5}" srcOrd="0" destOrd="0" presId="urn:microsoft.com/office/officeart/2005/8/layout/vList2"/>
    <dgm:cxn modelId="{523530D5-0A11-4763-9AE2-92294C93C78F}" srcId="{7813EE04-171F-402C-A479-2A5521DC4772}" destId="{9C49AD4F-E7AD-4959-BDDB-22C7A41E7F0F}" srcOrd="1" destOrd="0" parTransId="{4720F1BF-A899-4FA0-BBE7-6058EA35EB42}" sibTransId="{E4E91AFE-B503-4711-92DB-D616B085AB49}"/>
    <dgm:cxn modelId="{1263B2D7-A0A6-4801-817C-71684079FD08}" srcId="{7813EE04-171F-402C-A479-2A5521DC4772}" destId="{4F808100-397E-4B5A-AA54-6E8BC3378D44}" srcOrd="3" destOrd="0" parTransId="{109A9F96-26A2-4F42-BF34-F90E6A912D21}" sibTransId="{A0C5F1B9-D78F-4720-ADFF-79A6C5E83C36}"/>
    <dgm:cxn modelId="{E1C7B9F1-4F2A-4F4E-B90C-A3243B693AF7}" srcId="{7813EE04-171F-402C-A479-2A5521DC4772}" destId="{B75A624D-B4BD-4DA6-81F6-60648EDD033A}" srcOrd="0" destOrd="0" parTransId="{1028BDAB-24CB-4155-9B64-C6F3CE71A516}" sibTransId="{5B64380A-A346-40F8-A42C-93EA430C7281}"/>
    <dgm:cxn modelId="{AA6768F2-034C-426E-A059-A6C7F1057BCB}" type="presOf" srcId="{4F808100-397E-4B5A-AA54-6E8BC3378D44}" destId="{58AD7464-283E-4E85-A825-35EF94452B24}" srcOrd="0" destOrd="0" presId="urn:microsoft.com/office/officeart/2005/8/layout/vList2"/>
    <dgm:cxn modelId="{B555593C-1456-406A-80F2-CF480F4D8BF1}" type="presParOf" srcId="{8F203ED1-ADF4-4246-AFBD-0436BBAF51B5}" destId="{AE272AD9-7959-46A7-8030-E754F4D344B6}" srcOrd="0" destOrd="0" presId="urn:microsoft.com/office/officeart/2005/8/layout/vList2"/>
    <dgm:cxn modelId="{BE05CA7C-76F2-4744-96AC-FD40F634C1F9}" type="presParOf" srcId="{8F203ED1-ADF4-4246-AFBD-0436BBAF51B5}" destId="{6A05A424-C7C3-425E-B79E-3E1BD7A7A371}" srcOrd="1" destOrd="0" presId="urn:microsoft.com/office/officeart/2005/8/layout/vList2"/>
    <dgm:cxn modelId="{A379FC18-8D2D-496E-9665-464774527031}" type="presParOf" srcId="{8F203ED1-ADF4-4246-AFBD-0436BBAF51B5}" destId="{96270E49-AE2A-4584-8ED8-9E31D8FBB062}" srcOrd="2" destOrd="0" presId="urn:microsoft.com/office/officeart/2005/8/layout/vList2"/>
    <dgm:cxn modelId="{31F1BEEE-26B2-4CF2-9F5D-7C8CE4A2B8C6}" type="presParOf" srcId="{8F203ED1-ADF4-4246-AFBD-0436BBAF51B5}" destId="{49F0F8D4-725D-4E8B-9499-080E991AF1F1}" srcOrd="3" destOrd="0" presId="urn:microsoft.com/office/officeart/2005/8/layout/vList2"/>
    <dgm:cxn modelId="{4C56B5EF-1180-4684-921F-F0AFA84DEC0F}" type="presParOf" srcId="{8F203ED1-ADF4-4246-AFBD-0436BBAF51B5}" destId="{0C346D26-DB91-4B73-868B-B4212B15CA29}" srcOrd="4" destOrd="0" presId="urn:microsoft.com/office/officeart/2005/8/layout/vList2"/>
    <dgm:cxn modelId="{47083512-11F0-434D-B46B-516228E764F6}" type="presParOf" srcId="{8F203ED1-ADF4-4246-AFBD-0436BBAF51B5}" destId="{59F2B102-0468-4B08-9803-93FFCE22A4D2}" srcOrd="5" destOrd="0" presId="urn:microsoft.com/office/officeart/2005/8/layout/vList2"/>
    <dgm:cxn modelId="{8BB890FC-7863-42FC-AE73-A2F35D4CE8FA}" type="presParOf" srcId="{8F203ED1-ADF4-4246-AFBD-0436BBAF51B5}" destId="{58AD7464-283E-4E85-A825-35EF94452B2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737E2-39FD-498B-9AC9-CAA8B548DD4B}">
      <dsp:nvSpPr>
        <dsp:cNvPr id="0" name=""/>
        <dsp:cNvSpPr/>
      </dsp:nvSpPr>
      <dsp:spPr>
        <a:xfrm>
          <a:off x="1748064" y="2975"/>
          <a:ext cx="3342605" cy="200556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Diseño del entorno urbano en Unity:</a:t>
          </a:r>
          <a:r>
            <a:rPr lang="en-US" sz="2500" b="0" i="0" kern="1200" baseline="0"/>
            <a:t> Calles, pasos peatonales, semáforos y obstáculos.</a:t>
          </a:r>
          <a:endParaRPr lang="en-US" sz="2500" kern="1200"/>
        </a:p>
      </dsp:txBody>
      <dsp:txXfrm>
        <a:off x="1748064" y="2975"/>
        <a:ext cx="3342605" cy="2005563"/>
      </dsp:txXfrm>
    </dsp:sp>
    <dsp:sp modelId="{3D183A73-2AE6-42EE-AD2B-74C1486D4A27}">
      <dsp:nvSpPr>
        <dsp:cNvPr id="0" name=""/>
        <dsp:cNvSpPr/>
      </dsp:nvSpPr>
      <dsp:spPr>
        <a:xfrm>
          <a:off x="5424930" y="2975"/>
          <a:ext cx="3342605" cy="2005563"/>
        </a:xfrm>
        <a:prstGeom prst="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Programación de agentes autónomos:</a:t>
          </a:r>
          <a:r>
            <a:rPr lang="en-US" sz="2500" b="0" i="0" kern="1200" baseline="0"/>
            <a:t> Peatones y vehículos con comportamientos dinámicos y realistas.</a:t>
          </a:r>
          <a:endParaRPr lang="en-US" sz="2500" kern="1200"/>
        </a:p>
      </dsp:txBody>
      <dsp:txXfrm>
        <a:off x="5424930" y="2975"/>
        <a:ext cx="3342605" cy="2005563"/>
      </dsp:txXfrm>
    </dsp:sp>
    <dsp:sp modelId="{A5B8E4AA-86B5-4C8D-AA9E-C45557C3EF86}">
      <dsp:nvSpPr>
        <dsp:cNvPr id="0" name=""/>
        <dsp:cNvSpPr/>
      </dsp:nvSpPr>
      <dsp:spPr>
        <a:xfrm>
          <a:off x="1748064" y="2342799"/>
          <a:ext cx="3342605" cy="2005563"/>
        </a:xfrm>
        <a:prstGeom prst="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Escenarios variables:</a:t>
          </a:r>
          <a:r>
            <a:rPr lang="en-US" sz="2500" b="0" i="0" kern="1200" baseline="0"/>
            <a:t> Semáforos funcionales y diferentes densidades de tráfico.</a:t>
          </a:r>
          <a:endParaRPr lang="en-US" sz="2500" kern="1200"/>
        </a:p>
      </dsp:txBody>
      <dsp:txXfrm>
        <a:off x="1748064" y="2342799"/>
        <a:ext cx="3342605" cy="2005563"/>
      </dsp:txXfrm>
    </dsp:sp>
    <dsp:sp modelId="{8707CFB7-45D8-4617-9533-E2D02762AC19}">
      <dsp:nvSpPr>
        <dsp:cNvPr id="0" name=""/>
        <dsp:cNvSpPr/>
      </dsp:nvSpPr>
      <dsp:spPr>
        <a:xfrm>
          <a:off x="5424930" y="2342799"/>
          <a:ext cx="3342605" cy="2005563"/>
        </a:xfrm>
        <a:prstGeom prst="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Análisis de datos:</a:t>
          </a:r>
          <a:r>
            <a:rPr lang="en-US" sz="2500" b="0" i="0" kern="1200" baseline="0"/>
            <a:t> Registro de métricas como tiempos de cruce, incidentes y flujos vehiculares. </a:t>
          </a:r>
          <a:endParaRPr lang="en-US" sz="2500" kern="1200"/>
        </a:p>
      </dsp:txBody>
      <dsp:txXfrm>
        <a:off x="5424930" y="2342799"/>
        <a:ext cx="3342605" cy="20055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272AD9-7959-46A7-8030-E754F4D344B6}">
      <dsp:nvSpPr>
        <dsp:cNvPr id="0" name=""/>
        <dsp:cNvSpPr/>
      </dsp:nvSpPr>
      <dsp:spPr>
        <a:xfrm>
          <a:off x="0" y="71356"/>
          <a:ext cx="10515600" cy="99815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Tasa de incidentes:</a:t>
          </a:r>
          <a:r>
            <a:rPr lang="en-US" sz="2500" b="0" i="0" kern="1200" baseline="0"/>
            <a:t> Peatones atropellados o conflictos entre agentes.</a:t>
          </a:r>
          <a:endParaRPr lang="en-US" sz="2500" kern="1200"/>
        </a:p>
      </dsp:txBody>
      <dsp:txXfrm>
        <a:off x="48726" y="120082"/>
        <a:ext cx="10418148" cy="900704"/>
      </dsp:txXfrm>
    </dsp:sp>
    <dsp:sp modelId="{96270E49-AE2A-4584-8ED8-9E31D8FBB062}">
      <dsp:nvSpPr>
        <dsp:cNvPr id="0" name=""/>
        <dsp:cNvSpPr/>
      </dsp:nvSpPr>
      <dsp:spPr>
        <a:xfrm>
          <a:off x="0" y="1141512"/>
          <a:ext cx="10515600" cy="99815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Tiempos de espera y cruce:</a:t>
          </a:r>
          <a:r>
            <a:rPr lang="en-US" sz="2500" b="0" i="0" kern="1200" baseline="0"/>
            <a:t> Medidos en pasos peatonales y cruces indebidos.</a:t>
          </a:r>
          <a:endParaRPr lang="en-US" sz="2500" kern="1200"/>
        </a:p>
      </dsp:txBody>
      <dsp:txXfrm>
        <a:off x="48726" y="1190238"/>
        <a:ext cx="10418148" cy="900704"/>
      </dsp:txXfrm>
    </dsp:sp>
    <dsp:sp modelId="{0C346D26-DB91-4B73-868B-B4212B15CA29}">
      <dsp:nvSpPr>
        <dsp:cNvPr id="0" name=""/>
        <dsp:cNvSpPr/>
      </dsp:nvSpPr>
      <dsp:spPr>
        <a:xfrm>
          <a:off x="0" y="2211669"/>
          <a:ext cx="10515600" cy="99815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Eficiencia del tránsito:</a:t>
          </a:r>
          <a:r>
            <a:rPr lang="en-US" sz="2500" b="0" i="0" kern="1200" baseline="0"/>
            <a:t> Flujos vehiculares bajo diferentes condiciones.</a:t>
          </a:r>
          <a:endParaRPr lang="en-US" sz="2500" kern="1200"/>
        </a:p>
      </dsp:txBody>
      <dsp:txXfrm>
        <a:off x="48726" y="2260395"/>
        <a:ext cx="10418148" cy="900704"/>
      </dsp:txXfrm>
    </dsp:sp>
    <dsp:sp modelId="{58AD7464-283E-4E85-A825-35EF94452B24}">
      <dsp:nvSpPr>
        <dsp:cNvPr id="0" name=""/>
        <dsp:cNvSpPr/>
      </dsp:nvSpPr>
      <dsp:spPr>
        <a:xfrm>
          <a:off x="0" y="3281825"/>
          <a:ext cx="10515600" cy="99815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/>
            <a:t>Impacto de medidas de seguridad:</a:t>
          </a:r>
          <a:r>
            <a:rPr lang="en-US" sz="2500" b="0" i="0" kern="1200" baseline="0"/>
            <a:t> Comparación entre escenarios con y sin semáforos funcionales. </a:t>
          </a:r>
          <a:endParaRPr lang="en-US" sz="2500" kern="1200"/>
        </a:p>
      </dsp:txBody>
      <dsp:txXfrm>
        <a:off x="48726" y="3330551"/>
        <a:ext cx="10418148" cy="9007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ACFAA-2F59-508E-BB2B-8E88469E5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D247EB-D178-5B6F-9ED6-D179580B7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206B1-C422-DD37-FFDE-38C7946A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61E7E-AE86-627A-19BA-5F63F275A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4BF86-70EC-3495-EFE5-EDAFA79F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5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BE0C9-2179-ACDA-F91A-2B7D2AFB7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68063-0FD6-B945-65FF-065C857A9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F0150-991C-3CAB-5352-286930E8C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787CB-C88C-629D-6F1A-133707CE0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7767E-1C81-F722-9026-0CAF3A209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4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4F995-0B08-0E59-5AD0-055F2CF1F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49CC4-BF9A-CE08-7E5E-C2DDCFB6E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25F58-B3BA-3A3E-D763-95333E13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27CFB-4D43-5A6D-897B-7CF1E6602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4134F-24EE-EFDD-3E96-D746C2E8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13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E2A9-F62E-E520-7CC0-DC035F501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202F2-9ADD-172A-1D86-F6E1B43E6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F91F6-B7A4-5C3F-E958-2BC2EDED9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0B8DE-6567-9B36-CA85-AE2D4C1BB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08C75-B59E-3C79-29F2-E6EB675F9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7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EA89-F59C-AAC1-6DC2-C3A95624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52E5-C203-C9F6-F237-5DB77E5F1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F4CA9-7661-2B55-7141-951AE0BF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A25B0-780F-CBE5-C9E2-4EF7CC36B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A4F9A-FC32-835D-1CD7-D4AB8744D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40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01E63-AAD0-ABAF-F584-993DCC28C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7AC59-B129-5D48-CD31-81D845F9A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32411-555E-B6C2-3E61-BF07237BBB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3F639-D719-DADF-5918-B15EB3857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F9BA4B-1E2B-CBF9-DBBF-6B2762707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8497B2-2C91-A91F-191F-156178180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3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959A-0331-0A65-4991-FB7C63DDB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B2D14-2DFF-3FB2-B53B-D1F22234B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0FE4B-0F17-2690-2029-ABCDCDA95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7E555-C077-1654-14CA-21A51E905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6A33EA-6C3B-C01B-29D9-469E08F3F3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5DF6E8-BE1E-B02B-FC9A-B7D81CC1A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E1EBD8-1301-3E78-3008-374787D7E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183795-D3FA-1C75-D9E9-F3CC02AD6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7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F4E80-2EDC-20AC-CDA7-859A6A592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9196DA-CECF-D375-616D-354CF3D3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BA9445-F9FC-21FF-CBFE-81D13C0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29475E-CB6A-AC81-1414-A4BEC6AA0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2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06F88-45C9-9ECB-E667-59251BDE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418F8-D7A9-47C4-B82F-EF28DCD05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98E4B-04FB-FB9D-9DAA-8C1A4FFFE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34D80-F869-EB53-0B34-02430D3E7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A9BA1-6203-001E-30F9-195F956FE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76F23A-CA2A-F8FE-021A-EE1F7F5A4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5BFB8-5326-F18C-27F2-CE9A05BA0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68FE91-DC12-DE33-0F14-5681089C4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0913C-8D21-3901-AB23-4EE9E215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2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1CDD6-2439-2C39-A3A4-35032846A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94BB56-8D78-6C3B-CD0B-AAB6E4FC1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490A7-A5B9-9F5C-A1C6-13ED89F56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1032C-40A3-A550-A0B0-5478E922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4F8D65-F645-8A5C-5990-3CFFD17D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B0A3E-992C-F549-75B8-A657CC18D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952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3F420A-3A59-38C0-DACA-0A773A8EB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A1B0D-8D1F-FD85-A6F3-84FA8F732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A04ED-B61D-10C0-B3C8-1EF2B0A51C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CD76C9-5B47-4EF5-9747-F0C959E8E7BF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D9618-2B45-011B-BCD8-577C83738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9D740-5952-3276-F2E4-A91351689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496B7-9209-48A6-ADE7-A937E8414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71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60D7E-B089-0F12-EC1E-60E2C62B9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Simulación </a:t>
            </a:r>
            <a:r>
              <a:rPr lang="es-ES" dirty="0" err="1"/>
              <a:t>Multiagente</a:t>
            </a:r>
            <a:r>
              <a:rPr lang="es-ES" dirty="0"/>
              <a:t> para Mejorar la Movilidad Urbana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D9B59-D87B-C7A8-EFDC-29F91A9F33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MX" dirty="0"/>
              <a:t>EQUIPO 5</a:t>
            </a:r>
          </a:p>
          <a:p>
            <a:pPr algn="ctr" rtl="0"/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A00572499-Santiago Gutierrez</a:t>
            </a:r>
            <a:endParaRPr lang="en-US" b="0" dirty="0">
              <a:effectLst/>
            </a:endParaRPr>
          </a:p>
          <a:p>
            <a:pPr algn="ctr" rtl="0"/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A00832425 - Daniel Rubies Isla</a:t>
            </a:r>
            <a:endParaRPr lang="en-US" b="0" dirty="0">
              <a:effectLst/>
            </a:endParaRPr>
          </a:p>
          <a:p>
            <a:pPr algn="ctr" rtl="0"/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A01252831 - Luis Carlos Rico Almada</a:t>
            </a:r>
            <a:endParaRPr lang="en-US" b="0" dirty="0">
              <a:effectLst/>
            </a:endParaRPr>
          </a:p>
          <a:p>
            <a:pPr algn="ctr" rtl="0"/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A00837426 - Pedro Gabriel Sánchez Valdez</a:t>
            </a:r>
            <a:endParaRPr lang="en-US" b="0" dirty="0">
              <a:effectLst/>
            </a:endParaRPr>
          </a:p>
          <a:p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Hovering drone">
                <a:extLst>
                  <a:ext uri="{FF2B5EF4-FFF2-40B4-BE49-F238E27FC236}">
                    <a16:creationId xmlns:a16="http://schemas.microsoft.com/office/drawing/2014/main" id="{578B47AB-6210-ACDE-73A3-1375EAA961A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233936316"/>
                  </p:ext>
                </p:extLst>
              </p:nvPr>
            </p:nvGraphicFramePr>
            <p:xfrm>
              <a:off x="3424030" y="5349875"/>
              <a:ext cx="4958929" cy="97151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58929" cy="971510"/>
                    </a:xfrm>
                    <a:prstGeom prst="rect">
                      <a:avLst/>
                    </a:prstGeom>
                  </am3d:spPr>
                  <am3d:camera>
                    <am3d:pos x="0" y="0" z="6331731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735" d="1000000"/>
                    <am3d:preTrans dx="-186281" dy="-14076672" dz="86537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Hovering drone">
                <a:extLst>
                  <a:ext uri="{FF2B5EF4-FFF2-40B4-BE49-F238E27FC236}">
                    <a16:creationId xmlns:a16="http://schemas.microsoft.com/office/drawing/2014/main" id="{578B47AB-6210-ACDE-73A3-1375EAA961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4030" y="5349875"/>
                <a:ext cx="4958929" cy="9715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243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6633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DD76-533B-EF10-B844-EC945B978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¿Por qué es importante abordar la movilidad urbana?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A50C5-EA71-21EC-FB23-E7912341DE9D}"/>
              </a:ext>
            </a:extLst>
          </p:cNvPr>
          <p:cNvSpPr txBox="1"/>
          <p:nvPr/>
        </p:nvSpPr>
        <p:spPr>
          <a:xfrm>
            <a:off x="288758" y="1825625"/>
            <a:ext cx="23100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Aumento de la congestión vehicular.</a:t>
            </a:r>
          </a:p>
          <a:p>
            <a:endParaRPr lang="es-ES" dirty="0"/>
          </a:p>
          <a:p>
            <a:r>
              <a:rPr lang="es-ES" dirty="0"/>
              <a:t>Problemas de seguridad vial, especialmente en la interacción entre peatones y conductores.</a:t>
            </a:r>
          </a:p>
          <a:p>
            <a:endParaRPr lang="es-ES" dirty="0"/>
          </a:p>
          <a:p>
            <a:r>
              <a:rPr lang="es-ES" dirty="0"/>
              <a:t>Impactos ambientales graves, como el incremento en la contaminación del aire y el ruido.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799082-D1E7-15A0-5B28-417F0FF3370C}"/>
              </a:ext>
            </a:extLst>
          </p:cNvPr>
          <p:cNvSpPr txBox="1"/>
          <p:nvPr/>
        </p:nvSpPr>
        <p:spPr>
          <a:xfrm>
            <a:off x="4162927" y="1819860"/>
            <a:ext cx="78799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En México, el uso del automóvil se ha triplicado entre 1990 y 2010, </a:t>
            </a:r>
          </a:p>
          <a:p>
            <a:r>
              <a:rPr lang="es-ES" dirty="0"/>
              <a:t>generando un efecto negativo en el desarrollo económico, social y ambiental. </a:t>
            </a:r>
          </a:p>
          <a:p>
            <a:r>
              <a:rPr lang="es-ES" dirty="0"/>
              <a:t>Simular y analizar estos problemas en entornos urbanos</a:t>
            </a:r>
          </a:p>
          <a:p>
            <a:r>
              <a:rPr lang="es-ES" dirty="0"/>
              <a:t> puede ofrecer soluciones innovadoras y sostenibles.</a:t>
            </a:r>
            <a:endParaRPr lang="en-US" dirty="0"/>
          </a:p>
        </p:txBody>
      </p:sp>
      <p:pic>
        <p:nvPicPr>
          <p:cNvPr id="1032" name="Picture 8" descr="El inventario de la movilidad de México | PuntoDecimalMX">
            <a:extLst>
              <a:ext uri="{FF2B5EF4-FFF2-40B4-BE49-F238E27FC236}">
                <a16:creationId xmlns:a16="http://schemas.microsoft.com/office/drawing/2014/main" id="{32B1EE04-9724-E35C-7439-8E94FAB3C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884" y="4519589"/>
            <a:ext cx="3906253" cy="233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Hovering drone">
                <a:extLst>
                  <a:ext uri="{FF2B5EF4-FFF2-40B4-BE49-F238E27FC236}">
                    <a16:creationId xmlns:a16="http://schemas.microsoft.com/office/drawing/2014/main" id="{88B2C13B-EA41-6690-DDE4-2E96272105D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4427922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515600" cy="4351338"/>
                    </a:xfrm>
                    <a:prstGeom prst="rect">
                      <a:avLst/>
                    </a:prstGeom>
                  </am3d:spPr>
                  <am3d:camera>
                    <am3d:pos x="0" y="0" z="6331731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735" d="1000000"/>
                    <am3d:preTrans dx="-186281" dy="-14076672" dz="86537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14904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Hovering drone">
                <a:extLst>
                  <a:ext uri="{FF2B5EF4-FFF2-40B4-BE49-F238E27FC236}">
                    <a16:creationId xmlns:a16="http://schemas.microsoft.com/office/drawing/2014/main" id="{88B2C13B-EA41-6690-DDE4-2E96272105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1FE9B589-87E4-7936-2514-2766F919F91E}"/>
              </a:ext>
            </a:extLst>
          </p:cNvPr>
          <p:cNvSpPr txBox="1"/>
          <p:nvPr/>
        </p:nvSpPr>
        <p:spPr>
          <a:xfrm>
            <a:off x="4511842" y="6176963"/>
            <a:ext cx="3140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 err="1"/>
              <a:t>PuntoDecimalMX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833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6633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20EF7-F411-48D6-E675-55B490CB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Bases de la Simulación y la Movilidad Urbana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0DF76-5B96-F887-34AA-E3FF5F14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La simulación de </a:t>
            </a:r>
            <a:r>
              <a:rPr lang="es-ES" dirty="0" err="1"/>
              <a:t>multiagentes</a:t>
            </a:r>
            <a:r>
              <a:rPr lang="es-ES" dirty="0"/>
              <a:t> permite modelar cómo interactúan los peatones, vehículos y la infraestructura en entornos urbanos.</a:t>
            </a: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Computer">
                <a:extLst>
                  <a:ext uri="{FF2B5EF4-FFF2-40B4-BE49-F238E27FC236}">
                    <a16:creationId xmlns:a16="http://schemas.microsoft.com/office/drawing/2014/main" id="{92DCC9AD-B102-7424-99D0-28046C934E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73902723"/>
                  </p:ext>
                </p:extLst>
              </p:nvPr>
            </p:nvGraphicFramePr>
            <p:xfrm>
              <a:off x="838200" y="2361884"/>
              <a:ext cx="4397506" cy="413099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7506" cy="413099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9981833" ay="3691323" az="1007775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Computer">
                <a:extLst>
                  <a:ext uri="{FF2B5EF4-FFF2-40B4-BE49-F238E27FC236}">
                    <a16:creationId xmlns:a16="http://schemas.microsoft.com/office/drawing/2014/main" id="{92DCC9AD-B102-7424-99D0-28046C934E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2361884"/>
                <a:ext cx="4397506" cy="41309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6558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5981-4AD7-F86A-FE47-22A3BF37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EVIDENCIA</a:t>
            </a: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Laptop Computer">
                <a:extLst>
                  <a:ext uri="{FF2B5EF4-FFF2-40B4-BE49-F238E27FC236}">
                    <a16:creationId xmlns:a16="http://schemas.microsoft.com/office/drawing/2014/main" id="{3D94847E-DAB3-5A46-117C-2C2FF0C5F90B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52987929"/>
                  </p:ext>
                </p:extLst>
              </p:nvPr>
            </p:nvGraphicFramePr>
            <p:xfrm>
              <a:off x="701733" y="1142346"/>
              <a:ext cx="6577480" cy="55494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77480" cy="5549452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301301" ay="2805904" az="21976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7387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Laptop Computer">
                <a:extLst>
                  <a:ext uri="{FF2B5EF4-FFF2-40B4-BE49-F238E27FC236}">
                    <a16:creationId xmlns:a16="http://schemas.microsoft.com/office/drawing/2014/main" id="{3D94847E-DAB3-5A46-117C-2C2FF0C5F9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1733" y="1142346"/>
                <a:ext cx="6577480" cy="5549452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021A4D3-3D71-CBAA-F3DE-CF29129F9341}"/>
              </a:ext>
            </a:extLst>
          </p:cNvPr>
          <p:cNvSpPr txBox="1"/>
          <p:nvPr/>
        </p:nvSpPr>
        <p:spPr>
          <a:xfrm>
            <a:off x="6940215" y="1027906"/>
            <a:ext cx="47525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As </a:t>
            </a:r>
            <a:r>
              <a:rPr lang="es-ES" dirty="0"/>
              <a:t>Herramientas como SUMO y </a:t>
            </a:r>
            <a:r>
              <a:rPr lang="es-ES" dirty="0" err="1"/>
              <a:t>MATSim</a:t>
            </a:r>
            <a:r>
              <a:rPr lang="es-ES" dirty="0"/>
              <a:t> ya han demostrado cómo estas simulaciones pueden mejorar el diseño de ciudades. </a:t>
            </a:r>
          </a:p>
          <a:p>
            <a:endParaRPr lang="es-ES" dirty="0"/>
          </a:p>
          <a:p>
            <a:r>
              <a:rPr lang="es-ES" b="1" i="1" dirty="0"/>
              <a:t>Casos de éxito incluyen la gestión de tráfico en Singapur y los Juegos Olímpicos de Londres.</a:t>
            </a:r>
          </a:p>
          <a:p>
            <a:endParaRPr lang="es-ES" b="1" i="1" dirty="0"/>
          </a:p>
          <a:p>
            <a:r>
              <a:rPr lang="es-ES" dirty="0"/>
              <a:t>El uso de Unity como herramienta ofrece flexibilidad para simular comportamientos complejos en 3D.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771916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elivery drone carrying a package inside a warehouse">
            <a:extLst>
              <a:ext uri="{FF2B5EF4-FFF2-40B4-BE49-F238E27FC236}">
                <a16:creationId xmlns:a16="http://schemas.microsoft.com/office/drawing/2014/main" id="{3653A9BA-D280-0132-4E5B-137F3645D9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368" r="832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23F522-B64F-5941-7978-75A81C63E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Objetivos de la Investigación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812C8-B297-78B7-029A-908D42E4E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400"/>
              <a:t>Desarrollar una simulación en Unity que modele las interacciones entre peatones y vehículos en un entorno urbano realista.</a:t>
            </a:r>
          </a:p>
          <a:p>
            <a:endParaRPr lang="en-US" sz="1400"/>
          </a:p>
          <a:p>
            <a:r>
              <a:rPr lang="es-ES" sz="1400"/>
              <a:t>Crear comportamientos realistas en peatones y conductores, considerando distracciones, cambios de dirección y cruces indebidos.</a:t>
            </a:r>
          </a:p>
          <a:p>
            <a:r>
              <a:rPr lang="es-ES" sz="1400"/>
              <a:t>Simular escenarios urbanos dinámicos, como fallas de semáforos o conductores que no respetan normas.</a:t>
            </a:r>
          </a:p>
          <a:p>
            <a:r>
              <a:rPr lang="es-ES" sz="1400"/>
              <a:t>Evaluar métricas de seguridad y eficiencia, como tiempos de cruce, tasa de incidentes y flujos vehiculares.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548257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Rectangle 361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1AD4D1-EC6D-E8EB-DD8F-B26517C97A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8537"/>
          <a:stretch/>
        </p:blipFill>
        <p:spPr>
          <a:xfrm>
            <a:off x="-10" y="-5111583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C6A8BE-750A-DE94-F2A4-B9C9012BA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Descripción</a:t>
            </a:r>
            <a:r>
              <a:rPr lang="en-US" sz="4000" dirty="0">
                <a:solidFill>
                  <a:schemeClr val="bg1"/>
                </a:solidFill>
              </a:rPr>
              <a:t> del Proyecto</a:t>
            </a:r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814E7-3B56-07F8-001F-F41C29E39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900" dirty="0"/>
              <a:t>Este proyecto simulará un entorno urbano donde peatones y vehículos interactúan bajo diversas condiciones:</a:t>
            </a:r>
          </a:p>
          <a:p>
            <a:pPr marL="0" indent="0">
              <a:buNone/>
            </a:pPr>
            <a:endParaRPr lang="es-ES" sz="1900" dirty="0"/>
          </a:p>
          <a:p>
            <a:pPr marL="0" indent="0">
              <a:buNone/>
            </a:pPr>
            <a:r>
              <a:rPr lang="es-ES" sz="1900" dirty="0"/>
              <a:t>Peatones: Agentes con objetivos claros, capaces de tomar decisiones proactivas (ej., usar pasos peatonales) o reactivas (ej., evitar vehículos).</a:t>
            </a:r>
          </a:p>
          <a:p>
            <a:pPr marL="0" indent="0">
              <a:buNone/>
            </a:pPr>
            <a:r>
              <a:rPr lang="es-ES" sz="1900" dirty="0"/>
              <a:t>Conductores: Vehículos que siguen patrones de tráfico comunes, incluyendo distracciones o incumplimiento de normas.</a:t>
            </a:r>
          </a:p>
          <a:p>
            <a:pPr marL="0" indent="0">
              <a:buNone/>
            </a:pPr>
            <a:r>
              <a:rPr lang="es-ES" sz="1900" dirty="0"/>
              <a:t>Escenarios clave:</a:t>
            </a:r>
          </a:p>
          <a:p>
            <a:pPr marL="0" indent="0">
              <a:buNone/>
            </a:pPr>
            <a:r>
              <a:rPr lang="es-ES" sz="1900" dirty="0"/>
              <a:t>	Cruces con y sin semáforos.</a:t>
            </a:r>
          </a:p>
          <a:p>
            <a:pPr marL="0" indent="0">
              <a:buNone/>
            </a:pPr>
            <a:r>
              <a:rPr lang="es-ES" sz="1900" dirty="0"/>
              <a:t>	Conductores y peatones que no respetan pasos peatonales.</a:t>
            </a:r>
          </a:p>
          <a:p>
            <a:pPr marL="0" indent="0">
              <a:buNone/>
            </a:pPr>
            <a:r>
              <a:rPr lang="es-ES" sz="1900" dirty="0"/>
              <a:t>	Áreas congestionadas sin infraestructura adecuada.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63434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341A4DC-3722-913A-6B79-27D1071C68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F7F4BC-211E-49DB-4CB5-EDACBEB6B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Metodología- Cómo desarrollaremos la simulación</a:t>
            </a:r>
          </a:p>
        </p:txBody>
      </p:sp>
      <p:graphicFrame>
        <p:nvGraphicFramePr>
          <p:cNvPr id="26" name="Rectangle 1">
            <a:extLst>
              <a:ext uri="{FF2B5EF4-FFF2-40B4-BE49-F238E27FC236}">
                <a16:creationId xmlns:a16="http://schemas.microsoft.com/office/drawing/2014/main" id="{FF5C788E-8372-D977-A4E4-5B351C9FC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79418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8339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45110D-2174-0A88-7679-77C3754F410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530" b="132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617D94-9DF0-9FE1-A051-DB2C33B3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Métricas y Resultados Esperados-¿Qué mediremos?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027BD13D-CE7F-717D-BABB-708C038414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05471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4205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03B9D8-8D77-E695-6017-2E7DBC819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4" r="10344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E4B0E-A10E-220B-F370-58203A03E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Conclusión-Impacto del Proyecto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D41F-E6D3-FCA5-73C3-AF11D2513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900" dirty="0"/>
              <a:t>Este proyecto contribuirá a comprender y abordar los problemas de movilidad urbana mediante la identificación de riesgos y patrones en la interacción entre peatones y vehículos. Lo que ayudara a generar propuestas basadas en evidencia para mejorar la seguridad vial y la eficiencia del tránsito. Y tiene aplicaciones potenciales en el diseño de políticas públicas y la planificación de infraestructura.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543382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552</Words>
  <Application>Microsoft Office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Simulación Multiagente para Mejorar la Movilidad Urbana</vt:lpstr>
      <vt:lpstr>¿Por qué es importante abordar la movilidad urbana?</vt:lpstr>
      <vt:lpstr>Bases de la Simulación y la Movilidad Urbana</vt:lpstr>
      <vt:lpstr>EVIDENCIA</vt:lpstr>
      <vt:lpstr>Objetivos de la Investigación</vt:lpstr>
      <vt:lpstr>Descripción del Proyecto</vt:lpstr>
      <vt:lpstr>Metodología- Cómo desarrollaremos la simulación</vt:lpstr>
      <vt:lpstr>Métricas y Resultados Esperados-¿Qué mediremos?</vt:lpstr>
      <vt:lpstr>Conclusión-Impacto del Proyecto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Santiago Gutierrez</dc:creator>
  <cp:lastModifiedBy>Santiago Gutierrez</cp:lastModifiedBy>
  <cp:revision>1</cp:revision>
  <dcterms:created xsi:type="dcterms:W3CDTF">2025-01-13T05:20:25Z</dcterms:created>
  <dcterms:modified xsi:type="dcterms:W3CDTF">2025-01-13T05:39:45Z</dcterms:modified>
</cp:coreProperties>
</file>

<file path=docProps/thumbnail.jpeg>
</file>